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56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742" r:id="rId11"/>
    <p:sldId id="589" r:id="rId12"/>
    <p:sldId id="743" r:id="rId13"/>
    <p:sldId id="644" r:id="rId14"/>
    <p:sldId id="605" r:id="rId15"/>
    <p:sldId id="611" r:id="rId16"/>
    <p:sldId id="704" r:id="rId17"/>
    <p:sldId id="703" r:id="rId18"/>
    <p:sldId id="645" r:id="rId19"/>
    <p:sldId id="744" r:id="rId20"/>
    <p:sldId id="745" r:id="rId21"/>
    <p:sldId id="771" r:id="rId22"/>
    <p:sldId id="746" r:id="rId23"/>
    <p:sldId id="747" r:id="rId24"/>
    <p:sldId id="748" r:id="rId25"/>
    <p:sldId id="749" r:id="rId26"/>
    <p:sldId id="750" r:id="rId27"/>
    <p:sldId id="772" r:id="rId28"/>
    <p:sldId id="773" r:id="rId29"/>
    <p:sldId id="774" r:id="rId30"/>
    <p:sldId id="775" r:id="rId31"/>
    <p:sldId id="776" r:id="rId32"/>
    <p:sldId id="777" r:id="rId33"/>
    <p:sldId id="778" r:id="rId34"/>
    <p:sldId id="751" r:id="rId35"/>
    <p:sldId id="752" r:id="rId36"/>
    <p:sldId id="753" r:id="rId37"/>
    <p:sldId id="754" r:id="rId38"/>
    <p:sldId id="755" r:id="rId39"/>
    <p:sldId id="756" r:id="rId40"/>
    <p:sldId id="757" r:id="rId41"/>
    <p:sldId id="758" r:id="rId42"/>
    <p:sldId id="759" r:id="rId43"/>
    <p:sldId id="760" r:id="rId44"/>
    <p:sldId id="761" r:id="rId45"/>
    <p:sldId id="762" r:id="rId46"/>
    <p:sldId id="763" r:id="rId47"/>
    <p:sldId id="764" r:id="rId48"/>
    <p:sldId id="765" r:id="rId49"/>
    <p:sldId id="766" r:id="rId50"/>
    <p:sldId id="767" r:id="rId51"/>
    <p:sldId id="768" r:id="rId52"/>
    <p:sldId id="769" r:id="rId53"/>
    <p:sldId id="770" r:id="rId54"/>
    <p:sldId id="280" r:id="rId55"/>
  </p:sldIdLst>
  <p:sldSz cx="18288000" cy="10287000"/>
  <p:notesSz cx="10287000" cy="18288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rbel" panose="020B0503020204020204" pitchFamily="34" charset="0"/>
      <p:regular r:id="rId61"/>
      <p:bold r:id="rId62"/>
      <p:italic r:id="rId63"/>
      <p:boldItalic r:id="rId64"/>
    </p:embeddedFont>
    <p:embeddedFont>
      <p:font typeface="Inter" panose="02000503000000020004" pitchFamily="2" charset="0"/>
      <p:regular r:id="rId65"/>
      <p:bold r:id="rId66"/>
    </p:embeddedFont>
    <p:embeddedFont>
      <p:font typeface="Inter SemiBold" panose="020F0502020204030204" pitchFamily="34" charset="0"/>
      <p:regular r:id="rId67"/>
      <p:bold r:id="rId68"/>
      <p:italic r:id="rId69"/>
      <p:boldItalic r:id="rId70"/>
    </p:embeddedFont>
    <p:embeddedFont>
      <p:font typeface="Open Sans" panose="020B0606030504020204" pitchFamily="34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98"/>
    <p:restoredTop sz="94719"/>
  </p:normalViewPr>
  <p:slideViewPr>
    <p:cSldViewPr snapToGrid="0" snapToObjects="1">
      <p:cViewPr varScale="1">
        <p:scale>
          <a:sx n="83" d="100"/>
          <a:sy n="83" d="100"/>
        </p:scale>
        <p:origin x="26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9" Type="http://customschemas.google.com/relationships/presentationmetadata" Target="meta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6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20.fntdata"/><Relationship Id="rId7" Type="http://schemas.openxmlformats.org/officeDocument/2006/relationships/slide" Target="slides/slide5.xml"/><Relationship Id="rId71" Type="http://schemas.openxmlformats.org/officeDocument/2006/relationships/font" Target="fonts/font15.fntdata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7535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8971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488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756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48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817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7342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420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0341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0680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288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152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00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2333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516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13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49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jetbrains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jetbrains.com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jetbrains.com/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jetbrains.co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ru-ru/pycharm/lear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hyperlink" Target="https://habr.com/ru/articles/720480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ru-ru/windows/wsl/install" TargetMode="External"/><Relationship Id="rId2" Type="http://schemas.openxmlformats.org/officeDocument/2006/relationships/hyperlink" Target="https://learn.microsoft.com/ru-ru/windows/wsl/about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earn.microsoft.com/ru-ru/windows/wsl/tutorials/linu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Terminal </a:t>
            </a:r>
            <a: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и </a:t>
            </a:r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PyCharm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Установка и начало работы.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Introduction. Lesson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275570"/>
            <a:ext cx="16808631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Терминал (или командная строка) — это программный интерфейс, который позволяет взаимодействовать с операционной системой путем ввода текстовых команд.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4CE1F-05BE-6742-B290-28C4A65F7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840481"/>
            <a:ext cx="10044427" cy="63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– </a:t>
            </a:r>
            <a:r>
              <a:rPr lang="ru-RU" dirty="0"/>
              <a:t>основы работы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C2DC1-392D-F04E-9122-0FB13D13ECC1}"/>
              </a:ext>
            </a:extLst>
          </p:cNvPr>
          <p:cNvSpPr txBox="1"/>
          <p:nvPr/>
        </p:nvSpPr>
        <p:spPr>
          <a:xfrm>
            <a:off x="1257300" y="2275570"/>
            <a:ext cx="16808631" cy="777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Команды </a:t>
            </a:r>
            <a:r>
              <a:rPr lang="ru-RU" sz="2400" b="1" dirty="0" err="1"/>
              <a:t>термнала</a:t>
            </a:r>
            <a:r>
              <a:rPr lang="ru-RU" sz="2400" b="1" dirty="0"/>
              <a:t> чувствительны к регистру!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2400" dirty="0"/>
              <a:t> – </a:t>
            </a:r>
            <a:r>
              <a:rPr lang="ru-RU" sz="2400" dirty="0"/>
              <a:t>полный путь</a:t>
            </a:r>
            <a:r>
              <a:rPr lang="en-US" sz="2400" dirty="0"/>
              <a:t> </a:t>
            </a:r>
            <a:r>
              <a:rPr lang="ru-RU" sz="2400" dirty="0"/>
              <a:t>к текущему каталогу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whoami</a:t>
            </a:r>
            <a:r>
              <a:rPr lang="en-US" sz="2400" dirty="0"/>
              <a:t> – </a:t>
            </a:r>
            <a:r>
              <a:rPr lang="ru-RU" sz="2400" dirty="0"/>
              <a:t>узнать текущего пользователя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400" dirty="0"/>
              <a:t> – </a:t>
            </a:r>
            <a:r>
              <a:rPr lang="ru-RU" sz="2400" dirty="0"/>
              <a:t>получить содержимое каталога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 -a </a:t>
            </a:r>
            <a:r>
              <a:rPr lang="en-US" sz="2400" dirty="0"/>
              <a:t>– </a:t>
            </a:r>
            <a:r>
              <a:rPr lang="ru-RU" sz="2400" dirty="0"/>
              <a:t>получить содержимое каталога</a:t>
            </a:r>
            <a:r>
              <a:rPr lang="en-US" sz="2400" dirty="0"/>
              <a:t> </a:t>
            </a:r>
            <a:r>
              <a:rPr lang="ru-RU" sz="2400" dirty="0"/>
              <a:t>включая скрытые файлы</a:t>
            </a:r>
            <a:br>
              <a:rPr lang="ru-RU" sz="2400" dirty="0"/>
            </a:br>
            <a:r>
              <a:rPr lang="ru-RU" sz="2400" dirty="0"/>
              <a:t>В </a:t>
            </a:r>
            <a:r>
              <a:rPr lang="en-US" sz="2400" dirty="0"/>
              <a:t>Linux </a:t>
            </a:r>
            <a:r>
              <a:rPr lang="ru-RU" sz="2400" dirty="0"/>
              <a:t>системах скрытые файлы и каталоги начинаются с «.»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 -l </a:t>
            </a:r>
            <a:r>
              <a:rPr lang="en-US" sz="2400" dirty="0"/>
              <a:t>– </a:t>
            </a:r>
            <a:r>
              <a:rPr lang="ru-RU" sz="2400" dirty="0"/>
              <a:t>получить подробный вывод содержимого каталога, включая информацию о правах доступа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2400" dirty="0"/>
              <a:t> – </a:t>
            </a:r>
            <a:r>
              <a:rPr lang="ru-RU" sz="2400" dirty="0"/>
              <a:t>сменить каталог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400" dirty="0"/>
              <a:t> – </a:t>
            </a:r>
            <a:r>
              <a:rPr lang="ru-RU" sz="2400" dirty="0"/>
              <a:t>удалить файл (НО не каталог)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sz="2400" dirty="0"/>
              <a:t> – </a:t>
            </a:r>
            <a:r>
              <a:rPr lang="ru-RU" sz="2400" dirty="0"/>
              <a:t>удалить каталог (Должен быт пустым!)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rm -r </a:t>
            </a:r>
            <a:r>
              <a:rPr lang="en-US" sz="2400" dirty="0"/>
              <a:t>– </a:t>
            </a:r>
            <a:r>
              <a:rPr lang="ru-RU" sz="2400" dirty="0"/>
              <a:t>удалить рекурсивно (</a:t>
            </a:r>
            <a:r>
              <a:rPr lang="ru-RU" sz="2400" dirty="0" err="1"/>
              <a:t>т.е</a:t>
            </a:r>
            <a:r>
              <a:rPr lang="ru-RU" sz="2400" dirty="0"/>
              <a:t> включая все содержимое)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400" dirty="0"/>
              <a:t> – </a:t>
            </a:r>
            <a:r>
              <a:rPr lang="ru-RU" sz="2400" dirty="0"/>
              <a:t>создать каталог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r>
              <a:rPr lang="en-US" sz="2400" dirty="0"/>
              <a:t> – </a:t>
            </a:r>
            <a:r>
              <a:rPr lang="ru-RU" sz="2400" dirty="0"/>
              <a:t>создать пустой файл</a:t>
            </a:r>
          </a:p>
        </p:txBody>
      </p:sp>
    </p:spTree>
    <p:extLst>
      <p:ext uri="{BB962C8B-B14F-4D97-AF65-F5344CB8AC3E}">
        <p14:creationId xmlns:p14="http://schemas.microsoft.com/office/powerpoint/2010/main" val="329605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Узнать текущий путь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текущего пользователя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каталог и перейти в него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пустой файл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его права доступа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файл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каталог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работы в терминале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Узнать текущий путь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текущего пользователя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каталог и перейти в него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Создать пустой файл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Посмотреть его права доступа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файл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Удалить каталог</a:t>
            </a: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– </a:t>
            </a:r>
            <a:r>
              <a:rPr lang="ru-RU" dirty="0"/>
              <a:t>основы работы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C2DC1-392D-F04E-9122-0FB13D13ECC1}"/>
              </a:ext>
            </a:extLst>
          </p:cNvPr>
          <p:cNvSpPr txBox="1"/>
          <p:nvPr/>
        </p:nvSpPr>
        <p:spPr>
          <a:xfrm>
            <a:off x="1257300" y="2915650"/>
            <a:ext cx="16808631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 -l </a:t>
            </a:r>
            <a:r>
              <a:rPr lang="en-US" sz="2400" dirty="0"/>
              <a:t>– </a:t>
            </a:r>
            <a:r>
              <a:rPr lang="ru-RU" sz="2400" dirty="0"/>
              <a:t>получить подробный вывод содержимого каталога, включая информацию о правах доступа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sz="2400" dirty="0"/>
              <a:t> – </a:t>
            </a:r>
            <a:r>
              <a:rPr lang="ru-RU" sz="2400" dirty="0"/>
              <a:t>изменить права доступа к файлу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a+w</a:t>
            </a:r>
            <a:r>
              <a:rPr lang="en-US" sz="2400" dirty="0"/>
              <a:t> – </a:t>
            </a:r>
            <a:r>
              <a:rPr lang="ru-RU" sz="2400" dirty="0"/>
              <a:t>дать всем пользователям права редактирования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a+x</a:t>
            </a:r>
            <a:r>
              <a:rPr lang="en-US" sz="2400" dirty="0"/>
              <a:t> – </a:t>
            </a:r>
            <a:r>
              <a:rPr lang="ru-RU" sz="2400" dirty="0"/>
              <a:t>сделать файл исполняемым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Редактор </a:t>
            </a:r>
            <a:r>
              <a:rPr lang="en-US" sz="2400" b="1" dirty="0"/>
              <a:t>vim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Запустить </a:t>
            </a:r>
            <a:r>
              <a:rPr lang="en-US" sz="2400" dirty="0"/>
              <a:t>vim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Выйти из </a:t>
            </a:r>
            <a:r>
              <a:rPr lang="en-US" sz="2400" dirty="0"/>
              <a:t>vim :q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Создать файл с помощью </a:t>
            </a:r>
            <a:r>
              <a:rPr lang="en-US" sz="2400" dirty="0"/>
              <a:t>vim</a:t>
            </a:r>
            <a:r>
              <a:rPr lang="ru-RU" sz="2400" dirty="0"/>
              <a:t>: </a:t>
            </a:r>
            <a:r>
              <a:rPr lang="en-US" sz="2400" dirty="0"/>
              <a:t>vim &lt;</a:t>
            </a:r>
            <a:r>
              <a:rPr lang="en-US" sz="2400" dirty="0" err="1"/>
              <a:t>file_name</a:t>
            </a:r>
            <a:r>
              <a:rPr lang="en-US" sz="2400" dirty="0"/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Вставить в файл текст</a:t>
            </a:r>
            <a:r>
              <a:rPr lang="en-US" sz="2400" dirty="0"/>
              <a:t> :</a:t>
            </a:r>
            <a:r>
              <a:rPr lang="en-US" sz="2400" dirty="0" err="1"/>
              <a:t>i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Сохранить и выйти</a:t>
            </a:r>
            <a:r>
              <a:rPr lang="en-US" sz="2400" dirty="0"/>
              <a:t> :</a:t>
            </a:r>
            <a:r>
              <a:rPr lang="en-US" sz="2400" dirty="0" err="1"/>
              <a:t>wq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Выйти без сохранения </a:t>
            </a:r>
            <a:r>
              <a:rPr lang="en-US" sz="2400" dirty="0"/>
              <a:t>:q!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8094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 -l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+mn-lt"/>
              </a:rPr>
              <a:t>– </a:t>
            </a:r>
            <a:r>
              <a:rPr lang="ru-RU" sz="2400" dirty="0">
                <a:latin typeface="+mn-lt"/>
              </a:rPr>
              <a:t>получить подробный вывод содержимого каталога, включая информацию о правах доступа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sz="2400" dirty="0">
                <a:latin typeface="+mn-lt"/>
              </a:rPr>
              <a:t> – </a:t>
            </a:r>
            <a:r>
              <a:rPr lang="ru-RU" sz="2400" dirty="0">
                <a:latin typeface="+mn-lt"/>
              </a:rPr>
              <a:t>изменить права доступа к файлу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Редактор </a:t>
            </a:r>
            <a:r>
              <a:rPr lang="en-US" sz="2400" b="1" dirty="0"/>
              <a:t>vim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Запустить </a:t>
            </a:r>
            <a:r>
              <a:rPr lang="en-US" sz="2400" dirty="0"/>
              <a:t>vim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Выйти из </a:t>
            </a:r>
            <a:r>
              <a:rPr lang="en-US" sz="2400" dirty="0"/>
              <a:t>vim :q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Создать файл с помощью </a:t>
            </a:r>
            <a:r>
              <a:rPr lang="en-US" sz="2400" dirty="0"/>
              <a:t>vim</a:t>
            </a:r>
            <a:r>
              <a:rPr lang="ru-RU" sz="2400" dirty="0"/>
              <a:t>: </a:t>
            </a:r>
            <a:r>
              <a:rPr lang="en-US" sz="2400" dirty="0"/>
              <a:t>vim &lt;</a:t>
            </a:r>
            <a:r>
              <a:rPr lang="en-US" sz="2400" dirty="0" err="1"/>
              <a:t>file_name</a:t>
            </a:r>
            <a:r>
              <a:rPr lang="en-US" sz="2400" dirty="0"/>
              <a:t>&gt;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Вставить в файл текст</a:t>
            </a:r>
            <a:r>
              <a:rPr lang="en-US" sz="2400" dirty="0"/>
              <a:t> :</a:t>
            </a:r>
            <a:r>
              <a:rPr lang="en-US" sz="2400" dirty="0" err="1"/>
              <a:t>i</a:t>
            </a:r>
            <a:endParaRPr lang="ru-RU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Сохранить и выйти</a:t>
            </a:r>
            <a:r>
              <a:rPr lang="en-US" sz="2400" dirty="0"/>
              <a:t> :</a:t>
            </a:r>
            <a:r>
              <a:rPr lang="en-US" sz="2400" dirty="0" err="1"/>
              <a:t>wq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Выйти без сохранения </a:t>
            </a:r>
            <a:r>
              <a:rPr lang="en-US" sz="2400" dirty="0"/>
              <a:t>:q!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1542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8840" y="2523974"/>
            <a:ext cx="3097161" cy="1163123"/>
          </a:xfrm>
        </p:spPr>
        <p:txBody>
          <a:bodyPr/>
          <a:lstStyle/>
          <a:p>
            <a:r>
              <a:rPr lang="en-US" dirty="0"/>
              <a:t>Vim</a:t>
            </a:r>
            <a:br>
              <a:rPr lang="en-US" dirty="0"/>
            </a:br>
            <a:r>
              <a:rPr lang="en-US" dirty="0"/>
              <a:t>hotkeys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F40C8-0577-AE48-9207-A659BA0C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360" y="0"/>
            <a:ext cx="15186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2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работы в терминале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2955651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417662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</a:rPr>
              <a:t>получить подробный вывод содержимого каталога, включая информацию о правах доступа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</a:rPr>
              <a:t>изменить права доступа к файлу, назначить права редактирования для всех и сделать файл исполняемым 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Редактор </a:t>
            </a:r>
            <a:r>
              <a:rPr lang="en-US" sz="2400" b="1" dirty="0"/>
              <a:t>vim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Запустить </a:t>
            </a:r>
            <a:r>
              <a:rPr lang="en-US" sz="2400" dirty="0"/>
              <a:t>vim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Выйти из </a:t>
            </a:r>
            <a:r>
              <a:rPr lang="en-US" sz="2400" dirty="0"/>
              <a:t>vim :q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Создать файл с помощью </a:t>
            </a:r>
            <a:r>
              <a:rPr lang="en-US" sz="2400" dirty="0"/>
              <a:t>vim</a:t>
            </a:r>
            <a:r>
              <a:rPr lang="ru-RU" sz="2400" dirty="0"/>
              <a:t>: </a:t>
            </a:r>
            <a:r>
              <a:rPr lang="en-US" sz="2400" dirty="0"/>
              <a:t>vim &lt;</a:t>
            </a:r>
            <a:r>
              <a:rPr lang="en-US" sz="2400" dirty="0" err="1"/>
              <a:t>file_name</a:t>
            </a:r>
            <a:r>
              <a:rPr lang="en-US" sz="2400" dirty="0"/>
              <a:t>&gt;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Вставить в файл текст</a:t>
            </a:r>
            <a:r>
              <a:rPr lang="en-US" sz="2400" dirty="0"/>
              <a:t> :</a:t>
            </a:r>
            <a:r>
              <a:rPr lang="en-US" sz="2400" dirty="0" err="1"/>
              <a:t>i</a:t>
            </a:r>
            <a:endParaRPr lang="ru-RU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Сохранить и выйти</a:t>
            </a:r>
            <a:r>
              <a:rPr lang="en-US" sz="2400" dirty="0"/>
              <a:t> :</a:t>
            </a:r>
            <a:r>
              <a:rPr lang="en-US" sz="2400" dirty="0" err="1"/>
              <a:t>wq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Выйти без сохранения </a:t>
            </a:r>
            <a:r>
              <a:rPr lang="en-US" sz="2400" dirty="0"/>
              <a:t>:q!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53114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353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81606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– </a:t>
            </a:r>
            <a:r>
              <a:rPr lang="ru-RU" dirty="0"/>
              <a:t>конвейер команд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C2DC1-392D-F04E-9122-0FB13D13ECC1}"/>
              </a:ext>
            </a:extLst>
          </p:cNvPr>
          <p:cNvSpPr txBox="1"/>
          <p:nvPr/>
        </p:nvSpPr>
        <p:spPr>
          <a:xfrm>
            <a:off x="1257300" y="2915650"/>
            <a:ext cx="16808631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Команды можно объединять, передавая от результаты выполнения от одной к другой: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 -t</a:t>
            </a:r>
            <a:r>
              <a:rPr lang="en-US" sz="2400" dirty="0"/>
              <a:t> – </a:t>
            </a:r>
            <a:r>
              <a:rPr lang="ru-RU" sz="2400" dirty="0"/>
              <a:t>вывести список файлов и каталогов отсортировав по времени изменения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 -r</a:t>
            </a:r>
            <a:r>
              <a:rPr lang="en-US" sz="2400" dirty="0"/>
              <a:t> – </a:t>
            </a:r>
            <a:r>
              <a:rPr lang="ru-RU" sz="2400" dirty="0"/>
              <a:t>вывести список файлов и каталогов, сортировка по имени в обратном порядке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400" dirty="0"/>
              <a:t> – </a:t>
            </a:r>
            <a:r>
              <a:rPr lang="ru-RU" sz="2400" dirty="0"/>
              <a:t>вывести список файлов и каталогов, сортировка по размеру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 –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r>
              <a:rPr lang="en-US" sz="2400" dirty="0"/>
              <a:t> – </a:t>
            </a:r>
            <a:r>
              <a:rPr lang="ru-RU" sz="2400" dirty="0"/>
              <a:t>вывести список только каталогов в текущем месте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 -t | head</a:t>
            </a:r>
            <a:r>
              <a:rPr lang="en-US" sz="2400" dirty="0"/>
              <a:t> – </a:t>
            </a:r>
            <a:r>
              <a:rPr lang="ru-RU" sz="2400" dirty="0"/>
              <a:t>вывести первые 10 результатов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 -t | head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5</a:t>
            </a:r>
            <a:r>
              <a:rPr lang="en-US" sz="2400" dirty="0"/>
              <a:t> – </a:t>
            </a:r>
            <a:r>
              <a:rPr lang="ru-RU" sz="2400" dirty="0"/>
              <a:t>вывести первые </a:t>
            </a:r>
            <a:r>
              <a:rPr lang="en-US" sz="2400" dirty="0"/>
              <a:t>5</a:t>
            </a:r>
            <a:r>
              <a:rPr lang="ru-RU" sz="2400" dirty="0"/>
              <a:t> результатов</a:t>
            </a: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ls -t | grep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test_text</a:t>
            </a:r>
            <a:r>
              <a:rPr lang="en-US" sz="2400" dirty="0"/>
              <a:t> – </a:t>
            </a:r>
            <a:r>
              <a:rPr lang="ru-RU" sz="2400" dirty="0"/>
              <a:t>искать в выводе команды </a:t>
            </a:r>
            <a:r>
              <a:rPr lang="en-US" sz="2400" dirty="0"/>
              <a:t>ls</a:t>
            </a:r>
            <a:r>
              <a:rPr lang="ru-RU" sz="2400" dirty="0"/>
              <a:t> строки содержащие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test_text</a:t>
            </a:r>
            <a:r>
              <a:rPr lang="ru-RU" sz="2400" dirty="0"/>
              <a:t>, </a:t>
            </a:r>
            <a:r>
              <a:rPr lang="ru-RU" sz="2400" dirty="0" err="1"/>
              <a:t>т.е</a:t>
            </a:r>
            <a:r>
              <a:rPr lang="ru-RU" sz="2400" dirty="0"/>
              <a:t> будут выведены только имена файлов содержащие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test_text</a:t>
            </a:r>
            <a:r>
              <a:rPr lang="en-US" sz="2400" dirty="0"/>
              <a:t> 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3298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список файлов и каталогов отсортировав по времени изменения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список файлов и каталогов, сортировка по имени в обратном порядке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список файлов и каталогов, сортировка по размеру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список только каталогов в текущем месте</a:t>
            </a:r>
            <a:endParaRPr lang="en-US" sz="2400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первые 10 результатов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первые </a:t>
            </a:r>
            <a:r>
              <a:rPr lang="en-US" sz="2400" dirty="0">
                <a:latin typeface="+mn-lt"/>
              </a:rPr>
              <a:t>5</a:t>
            </a:r>
            <a:r>
              <a:rPr lang="ru-RU" sz="2400" dirty="0">
                <a:latin typeface="+mn-lt"/>
              </a:rPr>
              <a:t> результатов</a:t>
            </a: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только имена файлов содержащие «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test_text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»</a:t>
            </a:r>
            <a:r>
              <a:rPr lang="en-US" sz="2400" dirty="0">
                <a:latin typeface="+mn-lt"/>
              </a:rPr>
              <a:t> </a:t>
            </a:r>
            <a:endParaRPr lang="ru-RU" sz="2400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26091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работы в терминале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28601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2427340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677C1-7893-1B47-BF3C-8C9B263FD86B}"/>
              </a:ext>
            </a:extLst>
          </p:cNvPr>
          <p:cNvSpPr txBox="1"/>
          <p:nvPr/>
        </p:nvSpPr>
        <p:spPr>
          <a:xfrm>
            <a:off x="1257300" y="2713809"/>
            <a:ext cx="12981214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список файлов и каталогов отсортировав по времени изменения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список файлов и каталогов, сортировка по имени в обратном порядке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список файлов и каталогов, сортировка по размеру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список только каталогов в текущем месте</a:t>
            </a:r>
            <a:endParaRPr lang="en-US" sz="2400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первые 10 результатов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первые </a:t>
            </a:r>
            <a:r>
              <a:rPr lang="en-US" sz="2400" dirty="0">
                <a:latin typeface="+mn-lt"/>
              </a:rPr>
              <a:t>5</a:t>
            </a:r>
            <a:r>
              <a:rPr lang="ru-RU" sz="2400" dirty="0">
                <a:latin typeface="+mn-lt"/>
              </a:rPr>
              <a:t> результатов</a:t>
            </a: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</a:t>
            </a:r>
            <a:r>
              <a:rPr lang="ru-RU" sz="2400" dirty="0">
                <a:latin typeface="+mn-lt"/>
              </a:rPr>
              <a:t>ывести только имена файлов содержащие «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test_text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»</a:t>
            </a:r>
            <a:r>
              <a:rPr lang="en-US" sz="2400" dirty="0">
                <a:latin typeface="+mn-lt"/>
              </a:rPr>
              <a:t> </a:t>
            </a:r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6970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48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967446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Установка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975448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CE1-000D-2944-AB1A-92991028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D1D05-9B43-6741-AF89-DBD4B52ECA23}"/>
              </a:ext>
            </a:extLst>
          </p:cNvPr>
          <p:cNvSpPr txBox="1"/>
          <p:nvPr/>
        </p:nvSpPr>
        <p:spPr>
          <a:xfrm>
            <a:off x="1257300" y="2414425"/>
            <a:ext cx="12471762" cy="523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Основной ресурс </a:t>
            </a:r>
            <a:r>
              <a:rPr lang="en-US" sz="2801" dirty="0">
                <a:latin typeface="Arial" panose="020B0604020202020204" pitchFamily="34" charset="0"/>
                <a:hlinkClick r:id="rId2"/>
              </a:rPr>
              <a:t>https://www.python.org</a:t>
            </a:r>
            <a:r>
              <a:rPr lang="ru-RU" sz="2801" dirty="0">
                <a:latin typeface="Arial" panose="020B0604020202020204" pitchFamily="34" charset="0"/>
              </a:rPr>
              <a:t> </a:t>
            </a:r>
            <a:endParaRPr lang="en-US" sz="280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999485-4D58-8E49-8400-3C6594CF0267}"/>
              </a:ext>
            </a:extLst>
          </p:cNvPr>
          <p:cNvGrpSpPr/>
          <p:nvPr/>
        </p:nvGrpSpPr>
        <p:grpSpPr>
          <a:xfrm>
            <a:off x="1270000" y="3389310"/>
            <a:ext cx="15752758" cy="6346800"/>
            <a:chOff x="1270000" y="3389310"/>
            <a:chExt cx="15752758" cy="6346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C694CA-D63D-464D-BF2F-F0233AECE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00" y="3389310"/>
              <a:ext cx="15752758" cy="6346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884368-20BE-C049-A455-5C1B70F2287B}"/>
                </a:ext>
              </a:extLst>
            </p:cNvPr>
            <p:cNvSpPr/>
            <p:nvPr/>
          </p:nvSpPr>
          <p:spPr>
            <a:xfrm>
              <a:off x="4728754" y="4702629"/>
              <a:ext cx="1580606" cy="6400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948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CE1-000D-2944-AB1A-92991028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r>
              <a:rPr lang="ru-RU" dirty="0"/>
              <a:t> - Проверка установки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D1D05-9B43-6741-AF89-DBD4B52ECA23}"/>
              </a:ext>
            </a:extLst>
          </p:cNvPr>
          <p:cNvSpPr txBox="1"/>
          <p:nvPr/>
        </p:nvSpPr>
        <p:spPr>
          <a:xfrm>
            <a:off x="1257300" y="2414425"/>
            <a:ext cx="12471762" cy="1108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После завершения установки, откройте терминал и наберите команду:</a:t>
            </a:r>
          </a:p>
          <a:p>
            <a:pPr>
              <a:spcAft>
                <a:spcPts val="1200"/>
              </a:spcAft>
            </a:pPr>
            <a:r>
              <a:rPr lang="en-US" sz="2801" dirty="0">
                <a:latin typeface="Courier New" panose="02070309020205020404" pitchFamily="49" charset="0"/>
                <a:cs typeface="Courier New" panose="02070309020205020404" pitchFamily="49" charset="0"/>
              </a:rPr>
              <a:t>python -V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7A4FB5-E5B0-1040-A57B-C81FEC49CF3E}"/>
              </a:ext>
            </a:extLst>
          </p:cNvPr>
          <p:cNvGrpSpPr/>
          <p:nvPr/>
        </p:nvGrpSpPr>
        <p:grpSpPr>
          <a:xfrm>
            <a:off x="1257300" y="3850096"/>
            <a:ext cx="12992254" cy="4797516"/>
            <a:chOff x="1257300" y="3850096"/>
            <a:chExt cx="12992254" cy="47975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CF50FE-C4F0-FF44-8A0C-AC8B1B70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660" b="41082"/>
            <a:stretch/>
          </p:blipFill>
          <p:spPr>
            <a:xfrm>
              <a:off x="1257300" y="3850096"/>
              <a:ext cx="12992254" cy="479751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EAB545-7841-A24E-8EC0-F793B0AE9B58}"/>
                </a:ext>
              </a:extLst>
            </p:cNvPr>
            <p:cNvSpPr/>
            <p:nvPr/>
          </p:nvSpPr>
          <p:spPr>
            <a:xfrm>
              <a:off x="1257300" y="4898574"/>
              <a:ext cx="2781146" cy="9013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2553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Установить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32453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3708961"/>
            <a:ext cx="16743318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</a:rPr>
              <a:t>Установите </a:t>
            </a:r>
            <a:r>
              <a:rPr lang="en-US" sz="2400" dirty="0">
                <a:latin typeface="+mn-lt"/>
              </a:rPr>
              <a:t>Python (</a:t>
            </a:r>
            <a:r>
              <a:rPr lang="ru-RU" sz="2400" dirty="0">
                <a:latin typeface="+mn-lt"/>
              </a:rPr>
              <a:t>для </a:t>
            </a:r>
            <a:r>
              <a:rPr lang="en-US" sz="2400" dirty="0">
                <a:latin typeface="+mn-lt"/>
              </a:rPr>
              <a:t>Windows </a:t>
            </a:r>
            <a:r>
              <a:rPr lang="ru-RU" sz="2400" dirty="0">
                <a:latin typeface="+mn-lt"/>
              </a:rPr>
              <a:t>может потребоваться перезагрузка)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</a:rPr>
              <a:t>Проверить версию в терминале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21588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Установка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PyCharm</a:t>
            </a:r>
          </a:p>
        </p:txBody>
      </p:sp>
    </p:spTree>
    <p:extLst>
      <p:ext uri="{BB962C8B-B14F-4D97-AF65-F5344CB8AC3E}">
        <p14:creationId xmlns:p14="http://schemas.microsoft.com/office/powerpoint/2010/main" val="3544087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CE1-000D-2944-AB1A-92991028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D1D05-9B43-6741-AF89-DBD4B52ECA23}"/>
              </a:ext>
            </a:extLst>
          </p:cNvPr>
          <p:cNvSpPr txBox="1"/>
          <p:nvPr/>
        </p:nvSpPr>
        <p:spPr>
          <a:xfrm>
            <a:off x="1257300" y="2414425"/>
            <a:ext cx="12471762" cy="523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Основной ресурс </a:t>
            </a:r>
            <a:r>
              <a:rPr lang="en-US" sz="2801" dirty="0">
                <a:latin typeface="Arial" panose="020B0604020202020204" pitchFamily="34" charset="0"/>
                <a:hlinkClick r:id="rId2"/>
              </a:rPr>
              <a:t>https://www.jetbrains.com</a:t>
            </a:r>
            <a:r>
              <a:rPr lang="en-US" sz="2801" dirty="0">
                <a:latin typeface="Arial" panose="020B0604020202020204" pitchFamily="34" charset="0"/>
              </a:rPr>
              <a:t> </a:t>
            </a:r>
            <a:r>
              <a:rPr lang="ru-RU" sz="2801" dirty="0">
                <a:latin typeface="Arial" panose="020B0604020202020204" pitchFamily="34" charset="0"/>
              </a:rPr>
              <a:t> </a:t>
            </a:r>
            <a:endParaRPr lang="en-US" sz="280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39366-626C-4B44-9F96-097F17FA6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3161210"/>
            <a:ext cx="13746540" cy="65780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AEDFD0-C260-4C4C-A765-48F7946558CF}"/>
              </a:ext>
            </a:extLst>
          </p:cNvPr>
          <p:cNvSpPr/>
          <p:nvPr/>
        </p:nvSpPr>
        <p:spPr>
          <a:xfrm>
            <a:off x="5068389" y="3161210"/>
            <a:ext cx="1972491" cy="783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2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CE1-000D-2944-AB1A-92991028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D1D05-9B43-6741-AF89-DBD4B52ECA23}"/>
              </a:ext>
            </a:extLst>
          </p:cNvPr>
          <p:cNvSpPr txBox="1"/>
          <p:nvPr/>
        </p:nvSpPr>
        <p:spPr>
          <a:xfrm>
            <a:off x="1257300" y="2414425"/>
            <a:ext cx="12471762" cy="523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Основной ресурс </a:t>
            </a:r>
            <a:r>
              <a:rPr lang="en-US" sz="2801" dirty="0">
                <a:latin typeface="Arial" panose="020B0604020202020204" pitchFamily="34" charset="0"/>
                <a:hlinkClick r:id="rId2"/>
              </a:rPr>
              <a:t>https://www.jetbrains.com</a:t>
            </a:r>
            <a:r>
              <a:rPr lang="en-US" sz="2801" dirty="0">
                <a:latin typeface="Arial" panose="020B0604020202020204" pitchFamily="34" charset="0"/>
              </a:rPr>
              <a:t> </a:t>
            </a:r>
            <a:r>
              <a:rPr lang="ru-RU" sz="2801" dirty="0">
                <a:latin typeface="Arial" panose="020B0604020202020204" pitchFamily="34" charset="0"/>
              </a:rPr>
              <a:t> </a:t>
            </a:r>
            <a:endParaRPr lang="en-US" sz="280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0465E-377D-FF46-AD7A-9664E75F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417275"/>
            <a:ext cx="13368927" cy="66382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AEDFD0-C260-4C4C-A765-48F7946558CF}"/>
              </a:ext>
            </a:extLst>
          </p:cNvPr>
          <p:cNvSpPr/>
          <p:nvPr/>
        </p:nvSpPr>
        <p:spPr>
          <a:xfrm>
            <a:off x="6162077" y="5525588"/>
            <a:ext cx="1270689" cy="4702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53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CE1-000D-2944-AB1A-92991028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D1D05-9B43-6741-AF89-DBD4B52ECA23}"/>
              </a:ext>
            </a:extLst>
          </p:cNvPr>
          <p:cNvSpPr txBox="1"/>
          <p:nvPr/>
        </p:nvSpPr>
        <p:spPr>
          <a:xfrm>
            <a:off x="1257300" y="2414425"/>
            <a:ext cx="12471762" cy="523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Основной ресурс </a:t>
            </a:r>
            <a:r>
              <a:rPr lang="en-US" sz="2801" dirty="0">
                <a:latin typeface="Arial" panose="020B0604020202020204" pitchFamily="34" charset="0"/>
                <a:hlinkClick r:id="rId2"/>
              </a:rPr>
              <a:t>https://www.jetbrains.com</a:t>
            </a:r>
            <a:r>
              <a:rPr lang="en-US" sz="2801" dirty="0">
                <a:latin typeface="Arial" panose="020B0604020202020204" pitchFamily="34" charset="0"/>
              </a:rPr>
              <a:t> </a:t>
            </a:r>
            <a:r>
              <a:rPr lang="ru-RU" sz="2801" dirty="0">
                <a:latin typeface="Arial" panose="020B0604020202020204" pitchFamily="34" charset="0"/>
              </a:rPr>
              <a:t> </a:t>
            </a:r>
            <a:endParaRPr lang="en-US" sz="280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FBB66-F9B6-144E-B00D-4ACA4656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718446"/>
            <a:ext cx="13341712" cy="5669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AEDFD0-C260-4C4C-A765-48F7946558CF}"/>
              </a:ext>
            </a:extLst>
          </p:cNvPr>
          <p:cNvSpPr/>
          <p:nvPr/>
        </p:nvSpPr>
        <p:spPr>
          <a:xfrm>
            <a:off x="1668455" y="7923040"/>
            <a:ext cx="1740951" cy="763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5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ECE1-000D-2944-AB1A-92991028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D1D05-9B43-6741-AF89-DBD4B52ECA23}"/>
              </a:ext>
            </a:extLst>
          </p:cNvPr>
          <p:cNvSpPr txBox="1"/>
          <p:nvPr/>
        </p:nvSpPr>
        <p:spPr>
          <a:xfrm>
            <a:off x="1257300" y="2414425"/>
            <a:ext cx="12471762" cy="523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Основной ресурс </a:t>
            </a:r>
            <a:r>
              <a:rPr lang="en-US" sz="2801" dirty="0">
                <a:latin typeface="Arial" panose="020B0604020202020204" pitchFamily="34" charset="0"/>
                <a:hlinkClick r:id="rId2"/>
              </a:rPr>
              <a:t>https://www.jetbrains.com</a:t>
            </a:r>
            <a:r>
              <a:rPr lang="en-US" sz="2801" dirty="0">
                <a:latin typeface="Arial" panose="020B0604020202020204" pitchFamily="34" charset="0"/>
              </a:rPr>
              <a:t> </a:t>
            </a:r>
            <a:r>
              <a:rPr lang="ru-RU" sz="2801" dirty="0">
                <a:latin typeface="Arial" panose="020B0604020202020204" pitchFamily="34" charset="0"/>
              </a:rPr>
              <a:t> </a:t>
            </a:r>
            <a:endParaRPr lang="en-US" sz="280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55651-C534-CB47-AFA8-C02F9A35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253320"/>
            <a:ext cx="8732237" cy="178035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30206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Установить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PyCharm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2979358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3800401"/>
            <a:ext cx="167433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</a:rPr>
              <a:t>Установите </a:t>
            </a:r>
            <a:r>
              <a:rPr lang="en-US" sz="2400" dirty="0">
                <a:latin typeface="+mn-lt"/>
              </a:rPr>
              <a:t>PyCharm (</a:t>
            </a:r>
            <a:r>
              <a:rPr lang="ru-RU" sz="2400" dirty="0">
                <a:latin typeface="+mn-lt"/>
              </a:rPr>
              <a:t>для </a:t>
            </a:r>
            <a:r>
              <a:rPr lang="en-US" sz="2400" dirty="0">
                <a:latin typeface="+mn-lt"/>
              </a:rPr>
              <a:t>Windows </a:t>
            </a:r>
            <a:r>
              <a:rPr lang="ru-RU" sz="2400" dirty="0">
                <a:latin typeface="+mn-lt"/>
              </a:rPr>
              <a:t>может потребоваться перезагрузка)</a:t>
            </a:r>
          </a:p>
        </p:txBody>
      </p:sp>
    </p:spTree>
    <p:extLst>
      <p:ext uri="{BB962C8B-B14F-4D97-AF65-F5344CB8AC3E}">
        <p14:creationId xmlns:p14="http://schemas.microsoft.com/office/powerpoint/2010/main" val="2513688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PyCharm</a:t>
            </a:r>
          </a:p>
        </p:txBody>
      </p:sp>
    </p:spTree>
    <p:extLst>
      <p:ext uri="{BB962C8B-B14F-4D97-AF65-F5344CB8AC3E}">
        <p14:creationId xmlns:p14="http://schemas.microsoft.com/office/powerpoint/2010/main" val="1668883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</a:t>
            </a:r>
            <a:r>
              <a:rPr lang="en-US" dirty="0"/>
              <a:t>PyCharm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650870"/>
            <a:ext cx="16743318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hlinkClick r:id="rId3"/>
              </a:rPr>
              <a:t>https://www.jetbrains.com/ru-ru/pycharm/learn/</a:t>
            </a:r>
            <a:r>
              <a:rPr lang="en-US" sz="2400" dirty="0">
                <a:latin typeface="+mn-lt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n-lt"/>
                <a:hlinkClick r:id="rId4"/>
              </a:rPr>
              <a:t>https://habr.com/ru/articles/720480/</a:t>
            </a:r>
            <a:r>
              <a:rPr lang="en-US" sz="2400" dirty="0">
                <a:latin typeface="+mn-lt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Множество обучающих видео на </a:t>
            </a:r>
            <a:r>
              <a:rPr lang="en-US" sz="2400" dirty="0" err="1">
                <a:latin typeface="+mn-lt"/>
              </a:rPr>
              <a:t>Youtube</a:t>
            </a:r>
            <a:endParaRPr lang="ru-RU" sz="24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F48E4-8263-5C49-8D59-02A4BB6F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756" y="4643324"/>
            <a:ext cx="406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85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3641272"/>
            <a:ext cx="12981214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Создать новый проект 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PyCharm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Показать как создать файл с кодом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Написать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Hello world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 выполнить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Режим отладки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Точки останова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Просмотр переменных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Сделать ошибку, посмотреть на вывод стека и понять где она</a:t>
            </a:r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5107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Основы работы с 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PyCharm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1239049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задания.</a:t>
            </a: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6742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FAA71-C10F-214F-9BCF-742C185A9B2E}"/>
              </a:ext>
            </a:extLst>
          </p:cNvPr>
          <p:cNvGrpSpPr/>
          <p:nvPr/>
        </p:nvGrpSpPr>
        <p:grpSpPr>
          <a:xfrm>
            <a:off x="6102892" y="2625267"/>
            <a:ext cx="3860437" cy="914400"/>
            <a:chOff x="6102892" y="2625267"/>
            <a:chExt cx="3860437" cy="9144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285BF90-2C7B-0B47-A972-C7A231A4362A}"/>
                </a:ext>
              </a:extLst>
            </p:cNvPr>
            <p:cNvSpPr/>
            <p:nvPr/>
          </p:nvSpPr>
          <p:spPr>
            <a:xfrm>
              <a:off x="6102892" y="2625267"/>
              <a:ext cx="3860437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Core Python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DEB74E-87EA-D444-ADA5-E0A7BB861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8880" y="2911845"/>
              <a:ext cx="430060" cy="471500"/>
            </a:xfrm>
            <a:prstGeom prst="rect">
              <a:avLst/>
            </a:prstGeom>
            <a:effectLst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DEDEA7-6DE7-C948-98A5-2779498FAFA1}"/>
              </a:ext>
            </a:extLst>
          </p:cNvPr>
          <p:cNvGrpSpPr/>
          <p:nvPr/>
        </p:nvGrpSpPr>
        <p:grpSpPr>
          <a:xfrm>
            <a:off x="11235882" y="3227022"/>
            <a:ext cx="3860437" cy="914400"/>
            <a:chOff x="11235882" y="3227022"/>
            <a:chExt cx="3860437" cy="914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FC9197D-2B7C-5243-B13C-51B11E3D1210}"/>
                </a:ext>
              </a:extLst>
            </p:cNvPr>
            <p:cNvSpPr/>
            <p:nvPr/>
          </p:nvSpPr>
          <p:spPr>
            <a:xfrm>
              <a:off x="11235882" y="3227022"/>
              <a:ext cx="3860437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Advanced Python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1697AF-39D6-594E-A575-FF9F6D864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7547" y="3492524"/>
              <a:ext cx="430060" cy="471500"/>
            </a:xfrm>
            <a:prstGeom prst="rect">
              <a:avLst/>
            </a:prstGeom>
            <a:effectLst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7CD676-E464-9744-A307-5FBBC5733F8F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8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8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4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C9180-3CB1-0447-B089-65F6993DFF1B}"/>
              </a:ext>
            </a:extLst>
          </p:cNvPr>
          <p:cNvSpPr txBox="1"/>
          <p:nvPr/>
        </p:nvSpPr>
        <p:spPr>
          <a:xfrm>
            <a:off x="1257300" y="3641272"/>
            <a:ext cx="12981214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Создать новый проект 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PyCharm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Показать как создать файл с кодом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Написать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Hello world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 выполнить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Режим отладки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Точки останова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Просмотр переменных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Сделать ошибку, посмотреть на вывод стека и понять где она</a:t>
            </a:r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5831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00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1527596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7;p4">
            <a:extLst>
              <a:ext uri="{FF2B5EF4-FFF2-40B4-BE49-F238E27FC236}">
                <a16:creationId xmlns:a16="http://schemas.microsoft.com/office/drawing/2014/main" id="{A062EB5C-D6A8-974D-B7A4-36C515A4B02F}"/>
              </a:ext>
            </a:extLst>
          </p:cNvPr>
          <p:cNvSpPr txBox="1"/>
          <p:nvPr/>
        </p:nvSpPr>
        <p:spPr>
          <a:xfrm>
            <a:off x="1323616" y="3797542"/>
            <a:ext cx="15640768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Познакомились с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Terminal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и попробовали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основные операции с файлами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Запустили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vim </a:t>
            </a: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и смогли из него выйти</a:t>
            </a:r>
            <a:endParaRPr lang="en-US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Познакомились с базовыми командами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vim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Установили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Python</a:t>
            </a:r>
            <a:endParaRPr lang="ru-RU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Установили </a:t>
            </a:r>
            <a:r>
              <a:rPr lang="en-US" sz="3200" dirty="0" err="1">
                <a:latin typeface="Inter"/>
                <a:ea typeface="Inter"/>
                <a:cs typeface="Inter"/>
                <a:sym typeface="Inter"/>
              </a:rPr>
              <a:t>PuCharm</a:t>
            </a:r>
            <a:endParaRPr lang="en-US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Создали новый проект в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PyCharm</a:t>
            </a:r>
            <a:endParaRPr lang="ru-RU" sz="32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 panose="020B0604020202020204" pitchFamily="34" charset="0"/>
              <a:buChar char="•"/>
            </a:pPr>
            <a:r>
              <a:rPr lang="ru-RU" sz="3200" dirty="0">
                <a:latin typeface="Inter"/>
                <a:ea typeface="Inter"/>
                <a:cs typeface="Inter"/>
                <a:sym typeface="Inter"/>
              </a:rPr>
              <a:t>Рассмотрели основные возможности </a:t>
            </a:r>
            <a:r>
              <a:rPr lang="en-US" sz="3200" dirty="0">
                <a:latin typeface="Inter"/>
                <a:ea typeface="Inter"/>
                <a:cs typeface="Inter"/>
                <a:sym typeface="Inter"/>
              </a:rPr>
              <a:t>PyCharm</a:t>
            </a:r>
            <a:endParaRPr lang="ru-RU" sz="320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91501" y="3222625"/>
            <a:ext cx="5864751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91501" y="736461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Git </a:t>
            </a:r>
            <a:r>
              <a:rPr lang="ru-RU" sz="2400" dirty="0"/>
              <a:t>ветвление и слияние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91501" y="8745282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Git pull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1975634" y="3264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75634" y="7333816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1975634" y="8753503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6AC986-FFFC-E446-BE04-32B80FA84477}"/>
              </a:ext>
            </a:extLst>
          </p:cNvPr>
          <p:cNvSpPr/>
          <p:nvPr/>
        </p:nvSpPr>
        <p:spPr>
          <a:xfrm>
            <a:off x="2791501" y="4603289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Terminal </a:t>
            </a:r>
            <a:r>
              <a:rPr lang="ru-RU" sz="2400" dirty="0"/>
              <a:t>и </a:t>
            </a:r>
            <a:r>
              <a:rPr lang="en-US" sz="2400" dirty="0"/>
              <a:t>PyCharm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A07D4-017D-9D44-B6B3-B1741CFA19E1}"/>
              </a:ext>
            </a:extLst>
          </p:cNvPr>
          <p:cNvSpPr txBox="1"/>
          <p:nvPr/>
        </p:nvSpPr>
        <p:spPr>
          <a:xfrm>
            <a:off x="1975634" y="4674450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8B73E5-51D0-B342-BC0E-A71D2E9C3E48}"/>
              </a:ext>
            </a:extLst>
          </p:cNvPr>
          <p:cNvSpPr/>
          <p:nvPr/>
        </p:nvSpPr>
        <p:spPr>
          <a:xfrm>
            <a:off x="2828540" y="5983953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Основы </a:t>
            </a:r>
            <a:r>
              <a:rPr lang="en-US" sz="2400" dirty="0"/>
              <a:t>Git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67A74-6E83-F443-839C-C989F209BDD6}"/>
              </a:ext>
            </a:extLst>
          </p:cNvPr>
          <p:cNvSpPr txBox="1"/>
          <p:nvPr/>
        </p:nvSpPr>
        <p:spPr>
          <a:xfrm>
            <a:off x="1975634" y="5920944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3</a:t>
            </a:r>
            <a:endParaRPr lang="en-US" dirty="0"/>
          </a:p>
        </p:txBody>
      </p:sp>
      <p:pic>
        <p:nvPicPr>
          <p:cNvPr id="15" name="Google Shape;225;p40">
            <a:extLst>
              <a:ext uri="{FF2B5EF4-FFF2-40B4-BE49-F238E27FC236}">
                <a16:creationId xmlns:a16="http://schemas.microsoft.com/office/drawing/2014/main" id="{897377B2-AECF-9848-9104-A78B8132292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54201" y="6081153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" name="Google Shape;225;p40">
            <a:extLst>
              <a:ext uri="{FF2B5EF4-FFF2-40B4-BE49-F238E27FC236}">
                <a16:creationId xmlns:a16="http://schemas.microsoft.com/office/drawing/2014/main" id="{2CE62181-4A31-164D-A052-477FC887EE3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54201" y="747169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225;p40">
            <a:extLst>
              <a:ext uri="{FF2B5EF4-FFF2-40B4-BE49-F238E27FC236}">
                <a16:creationId xmlns:a16="http://schemas.microsoft.com/office/drawing/2014/main" id="{F58A8326-A626-0641-9FAB-227E9B49695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54201" y="886450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225;p40">
            <a:extLst>
              <a:ext uri="{FF2B5EF4-FFF2-40B4-BE49-F238E27FC236}">
                <a16:creationId xmlns:a16="http://schemas.microsoft.com/office/drawing/2014/main" id="{C972BD6C-F5D2-CC41-B0FD-645658B6240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rcRect l="12471" r="12471"/>
          <a:stretch/>
        </p:blipFill>
        <p:spPr>
          <a:xfrm>
            <a:off x="2954201" y="4700489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" name="Google Shape;225;p40">
            <a:extLst>
              <a:ext uri="{FF2B5EF4-FFF2-40B4-BE49-F238E27FC236}">
                <a16:creationId xmlns:a16="http://schemas.microsoft.com/office/drawing/2014/main" id="{00C6AE05-74EE-4B49-AC2C-E5EB86B8E76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954201" y="3319942"/>
            <a:ext cx="720000" cy="7200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Terminal –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основы работы</a:t>
            </a:r>
            <a:endParaRPr lang="en-US" sz="3600" dirty="0">
              <a:latin typeface="Inter"/>
              <a:ea typeface="Inter"/>
              <a:cs typeface="Inter"/>
              <a:sym typeface="Inter"/>
            </a:endParaRP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Установка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Python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Старт проекта в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PyCharm </a:t>
            </a: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и основные возможности 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PyCharm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4543-ED0D-744D-A1EE-72B3CB4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- WSL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C2DC1-392D-F04E-9122-0FB13D13ECC1}"/>
              </a:ext>
            </a:extLst>
          </p:cNvPr>
          <p:cNvSpPr txBox="1"/>
          <p:nvPr/>
        </p:nvSpPr>
        <p:spPr>
          <a:xfrm>
            <a:off x="1257300" y="2275570"/>
            <a:ext cx="16808631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Подсистема </a:t>
            </a:r>
            <a:r>
              <a:rPr lang="en-US" sz="2400" dirty="0"/>
              <a:t>Windows </a:t>
            </a:r>
            <a:r>
              <a:rPr lang="ru-RU" sz="2400" dirty="0"/>
              <a:t>для </a:t>
            </a:r>
            <a:r>
              <a:rPr lang="en-US" sz="2400" dirty="0"/>
              <a:t>Linux (WSL) — </a:t>
            </a:r>
            <a:r>
              <a:rPr lang="ru-RU" sz="2400" dirty="0"/>
              <a:t>это функция </a:t>
            </a:r>
            <a:r>
              <a:rPr lang="en-US" sz="2400" dirty="0"/>
              <a:t>Windows, </a:t>
            </a:r>
            <a:r>
              <a:rPr lang="ru-RU" sz="2400" dirty="0"/>
              <a:t>которая позволяет запускать среду </a:t>
            </a:r>
            <a:r>
              <a:rPr lang="en-US" sz="2400" dirty="0"/>
              <a:t>Linux </a:t>
            </a:r>
            <a:r>
              <a:rPr lang="ru-RU" sz="2400" dirty="0"/>
              <a:t>на компьютере </a:t>
            </a:r>
            <a:r>
              <a:rPr lang="en-US" sz="2400" dirty="0"/>
              <a:t>Windows </a:t>
            </a:r>
            <a:r>
              <a:rPr lang="ru-RU" sz="2400" dirty="0"/>
              <a:t>без необходимости отдельной виртуальной машины или двойной загрузки. </a:t>
            </a:r>
            <a:r>
              <a:rPr lang="en-US" sz="2400" dirty="0"/>
              <a:t>WSL </a:t>
            </a:r>
            <a:r>
              <a:rPr lang="ru-RU" sz="2400" dirty="0"/>
              <a:t>предназначен для обеспечения простого и продуктивного взаимодействия для разработчиков, которые хотят одновременно использовать </a:t>
            </a:r>
            <a:r>
              <a:rPr lang="en-US" sz="2400" dirty="0"/>
              <a:t>Windows </a:t>
            </a:r>
            <a:r>
              <a:rPr lang="ru-RU" sz="2400" dirty="0"/>
              <a:t>и </a:t>
            </a:r>
            <a:r>
              <a:rPr lang="en-US" sz="2400" dirty="0"/>
              <a:t>Linux.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Ресурсы</a:t>
            </a:r>
            <a:r>
              <a:rPr lang="en-US" sz="2400" dirty="0"/>
              <a:t> (</a:t>
            </a:r>
            <a:r>
              <a:rPr lang="ru-RU" sz="2400" dirty="0"/>
              <a:t>русский язык):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Кратко о </a:t>
            </a:r>
            <a:r>
              <a:rPr lang="en-US" sz="2400" dirty="0"/>
              <a:t>WSL (</a:t>
            </a:r>
            <a:r>
              <a:rPr lang="en-US" sz="2400" dirty="0">
                <a:hlinkClick r:id="rId2"/>
              </a:rPr>
              <a:t>https://learn.microsoft.com/ru-ru/windows/wsl/about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Установка и активация </a:t>
            </a:r>
            <a:r>
              <a:rPr lang="en-US" sz="2400" dirty="0"/>
              <a:t>WSL: (</a:t>
            </a:r>
            <a:r>
              <a:rPr lang="en-US" sz="2400" dirty="0">
                <a:hlinkClick r:id="rId3"/>
              </a:rPr>
              <a:t>https://learn.microsoft.com/ru-ru/windows/wsl/install</a:t>
            </a:r>
            <a:r>
              <a:rPr lang="en-US" sz="2400" dirty="0"/>
              <a:t>)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Начало работы с </a:t>
            </a:r>
            <a:r>
              <a:rPr lang="en-US" sz="2400" dirty="0"/>
              <a:t>bash: (</a:t>
            </a:r>
            <a:r>
              <a:rPr lang="en-US" sz="2400" dirty="0">
                <a:hlinkClick r:id="rId4"/>
              </a:rPr>
              <a:t>https://learn.microsoft.com/ru-ru/windows/wsl/tutorials/linux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1953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9800</TotalTime>
  <Words>1698</Words>
  <Application>Microsoft Macintosh PowerPoint</Application>
  <PresentationFormat>Custom</PresentationFormat>
  <Paragraphs>321</Paragraphs>
  <Slides>53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Inter</vt:lpstr>
      <vt:lpstr>Courier New</vt:lpstr>
      <vt:lpstr>Apple Chancery</vt:lpstr>
      <vt:lpstr>Roboto</vt:lpstr>
      <vt:lpstr>Inter SemiBold</vt:lpstr>
      <vt:lpstr>Open Sans</vt:lpstr>
      <vt:lpstr>Calibri</vt:lpstr>
      <vt:lpstr>Corbel</vt:lpstr>
      <vt:lpstr>Arial</vt:lpstr>
      <vt:lpstr>JetBrains Mono</vt:lpstr>
      <vt:lpstr>Office Theme</vt:lpstr>
      <vt:lpstr>Custom Design</vt:lpstr>
      <vt:lpstr>Terminal и PyCharm Установка и начало работы.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Windows - WSL</vt:lpstr>
      <vt:lpstr>Terminal</vt:lpstr>
      <vt:lpstr>Terminal – основы работы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Terminal – основы работы</vt:lpstr>
      <vt:lpstr>Live-coding</vt:lpstr>
      <vt:lpstr>Vim hotkeys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Terminal – конвейер команд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Python</vt:lpstr>
      <vt:lpstr>Python - Проверка установки</vt:lpstr>
      <vt:lpstr>PowerPoint Presentation</vt:lpstr>
      <vt:lpstr>Практика студентов</vt:lpstr>
      <vt:lpstr>PowerPoint Presentation</vt:lpstr>
      <vt:lpstr>PyCharm</vt:lpstr>
      <vt:lpstr>PyCharm</vt:lpstr>
      <vt:lpstr>PyCharm</vt:lpstr>
      <vt:lpstr>PyCharm</vt:lpstr>
      <vt:lpstr>PowerPoint Presentation</vt:lpstr>
      <vt:lpstr>Практика студентов</vt:lpstr>
      <vt:lpstr>PowerPoint Presentation</vt:lpstr>
      <vt:lpstr>Работа с PyCharm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131</cp:revision>
  <dcterms:created xsi:type="dcterms:W3CDTF">2022-11-15T10:50:05Z</dcterms:created>
  <dcterms:modified xsi:type="dcterms:W3CDTF">2024-06-28T09:46:49Z</dcterms:modified>
</cp:coreProperties>
</file>